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71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12192000" cy="6858000"/>
  <p:embeddedFontLst>
    <p:embeddedFont>
      <p:font typeface="Onest Bold" panose="020B0604020202020204" charset="-52"/>
      <p:bold r:id="rId16"/>
    </p:embeddedFont>
    <p:embeddedFont>
      <p:font typeface="Onest Regular" panose="020B0604020202020204" charset="-52"/>
      <p:regular r:id="rId17"/>
    </p:embeddedFont>
    <p:embeddedFont>
      <p:font typeface="Onest SemiBold" panose="020B0604020202020204" charset="0"/>
      <p:bold r:id="rId18"/>
    </p:embeddedFont>
  </p:embeddedFontLst>
  <p:custDataLst>
    <p:tags r:id="rId19"/>
  </p:custData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>
          <p15:clr>
            <a:srgbClr val="A4A3A4"/>
          </p15:clr>
        </p15:guide>
        <p15:guide id="2" pos="1323">
          <p15:clr>
            <a:srgbClr val="A4A3A4"/>
          </p15:clr>
        </p15:guide>
        <p15:guide id="3" pos="279">
          <p15:clr>
            <a:srgbClr val="A4A3A4"/>
          </p15:clr>
        </p15:guide>
        <p15:guide id="4" pos="7423">
          <p15:clr>
            <a:srgbClr val="A4A3A4"/>
          </p15:clr>
        </p15:guide>
        <p15:guide id="5" orient="horz" pos="4042">
          <p15:clr>
            <a:srgbClr val="A4A3A4"/>
          </p15:clr>
        </p15:guide>
        <p15:guide id="6" pos="892">
          <p15:clr>
            <a:srgbClr val="A4A3A4"/>
          </p15:clr>
        </p15:guide>
        <p15:guide id="7" pos="733">
          <p15:clr>
            <a:srgbClr val="A4A3A4"/>
          </p15:clr>
        </p15:guide>
        <p15:guide id="8" pos="2547">
          <p15:clr>
            <a:srgbClr val="A4A3A4"/>
          </p15:clr>
        </p15:guide>
        <p15:guide id="9" pos="2094">
          <p15:clr>
            <a:srgbClr val="A4A3A4"/>
          </p15:clr>
        </p15:guide>
        <p15:guide id="10" pos="2706">
          <p15:clr>
            <a:srgbClr val="A4A3A4"/>
          </p15:clr>
        </p15:guide>
        <p15:guide id="11" pos="3160">
          <p15:clr>
            <a:srgbClr val="A4A3A4"/>
          </p15:clr>
        </p15:guide>
        <p15:guide id="12" pos="3318">
          <p15:clr>
            <a:srgbClr val="A4A3A4"/>
          </p15:clr>
        </p15:guide>
        <p15:guide id="13" pos="1504">
          <p15:clr>
            <a:srgbClr val="A4A3A4"/>
          </p15:clr>
        </p15:guide>
        <p15:guide id="14" pos="1935">
          <p15:clr>
            <a:srgbClr val="A4A3A4"/>
          </p15:clr>
        </p15:guide>
        <p15:guide id="15" orient="horz" pos="663">
          <p15:clr>
            <a:srgbClr val="A4A3A4"/>
          </p15:clr>
        </p15:guide>
        <p15:guide id="16" pos="4362">
          <p15:clr>
            <a:srgbClr val="A4A3A4"/>
          </p15:clr>
        </p15:guide>
        <p15:guide id="17" pos="3931">
          <p15:clr>
            <a:srgbClr val="A4A3A4"/>
          </p15:clr>
        </p15:guide>
        <p15:guide id="18" pos="3772">
          <p15:clr>
            <a:srgbClr val="A4A3A4"/>
          </p15:clr>
        </p15:guide>
        <p15:guide id="19" pos="4974">
          <p15:clr>
            <a:srgbClr val="A4A3A4"/>
          </p15:clr>
        </p15:guide>
        <p15:guide id="20" pos="5133">
          <p15:clr>
            <a:srgbClr val="A4A3A4"/>
          </p15:clr>
        </p15:guide>
        <p15:guide id="21" pos="5586">
          <p15:clr>
            <a:srgbClr val="A4A3A4"/>
          </p15:clr>
        </p15:guide>
        <p15:guide id="22" pos="5745">
          <p15:clr>
            <a:srgbClr val="A4A3A4"/>
          </p15:clr>
        </p15:guide>
        <p15:guide id="23" pos="6199">
          <p15:clr>
            <a:srgbClr val="A4A3A4"/>
          </p15:clr>
        </p15:guide>
        <p15:guide id="24" pos="6357">
          <p15:clr>
            <a:srgbClr val="A4A3A4"/>
          </p15:clr>
        </p15:guide>
        <p15:guide id="25" pos="6788">
          <p15:clr>
            <a:srgbClr val="A4A3A4"/>
          </p15:clr>
        </p15:guide>
        <p15:guide id="26" pos="6970">
          <p15:clr>
            <a:srgbClr val="A4A3A4"/>
          </p15:clr>
        </p15:guide>
        <p15:guide id="27" pos="45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395"/>
    <a:srgbClr val="3AAA35"/>
    <a:srgbClr val="DC4D2B"/>
    <a:srgbClr val="DB4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Нет стиля, нет сетки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solidFill>
                <a:schemeClr val="accent3"/>
              </a:solidFill>
            </a:ln>
          </a:top>
          <a:bottom>
            <a:ln w="12700">
              <a:solidFill>
                <a:schemeClr val="accent3"/>
              </a:solidFill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Style>
        <a:tcBdr/>
        <a:fill>
          <a:solidFill>
            <a:schemeClr val="accent3">
              <a:alpha val="20000"/>
            </a:schemeClr>
          </a:solidFill>
        </a:fill>
      </a:tcStyle>
    </a:band2V>
    <a:lastRow>
      <a:tcStyle>
        <a:tcBdr>
          <a:top>
            <a:ln w="12700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Style>
        <a:tcBdr>
          <a:bottom>
            <a:ln w="12700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 snapToGrid="0">
      <p:cViewPr varScale="1">
        <p:scale>
          <a:sx n="90" d="100"/>
          <a:sy n="90" d="100"/>
        </p:scale>
        <p:origin x="370" y="77"/>
      </p:cViewPr>
      <p:guideLst>
        <p:guide orient="horz" pos="278"/>
        <p:guide pos="1323"/>
        <p:guide pos="279"/>
        <p:guide pos="7423"/>
        <p:guide orient="horz" pos="4042"/>
        <p:guide pos="892"/>
        <p:guide pos="733"/>
        <p:guide pos="2547"/>
        <p:guide pos="2094"/>
        <p:guide pos="2706"/>
        <p:guide pos="3160"/>
        <p:guide pos="3318"/>
        <p:guide pos="1504"/>
        <p:guide pos="1935"/>
        <p:guide orient="horz" pos="663"/>
        <p:guide pos="4362"/>
        <p:guide pos="3931"/>
        <p:guide pos="3772"/>
        <p:guide pos="4974"/>
        <p:guide pos="5133"/>
        <p:guide pos="5586"/>
        <p:guide pos="5745"/>
        <p:guide pos="6199"/>
        <p:guide pos="6357"/>
        <p:guide pos="6788"/>
        <p:guide pos="6970"/>
        <p:guide pos="4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77BF3-1EB8-4F78-985C-5F96F58B0C1A}" type="datetimeFigureOut">
              <a:rPr lang="ru-RU" smtClean="0"/>
              <a:t>17.11.2025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A932D-2B9C-4FBE-9DC1-FC8F99E49B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34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A932D-2B9C-4FBE-9DC1-FC8F99E49BD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94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01262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7112778" y="366045"/>
            <a:ext cx="3888597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0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7112777" y="6207647"/>
            <a:ext cx="3888597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1754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6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EA778C-FC86-4B16-F1EE-CD4DCAD587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ент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>
          <a:xfrm>
            <a:off x="9103151" y="6207648"/>
            <a:ext cx="2743200" cy="365125"/>
          </a:xfrm>
        </p:spPr>
        <p:txBody>
          <a:bodyPr anchor="ctr"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Onest Regular"/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408088" y="366045"/>
            <a:ext cx="9407382" cy="129462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2400"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слайда</a:t>
            </a:r>
            <a:endParaRPr lang="en-US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 bwMode="auto">
          <a:xfrm>
            <a:off x="408088" y="6207647"/>
            <a:ext cx="5597382" cy="36512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ru-RU"/>
              <a:t>Тема слайда</a:t>
            </a:r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08576" y="488301"/>
            <a:ext cx="554754" cy="47048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A5FDD-DE0A-B094-E452-1DBFF2D0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/>
          <a:stretch>
            <a:fillRect/>
          </a:stretch>
        </p:blipFill>
        <p:spPr>
          <a:xfrm>
            <a:off x="438151" y="443508"/>
            <a:ext cx="7486650" cy="428089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0867AF-CAF3-7B55-C0A5-FCC5DE988B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8BB583-3305-A42C-7EBF-BF6F37C3F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9B1087-3926-DD22-5F81-568B7043A5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12430" r="1" b="13205"/>
          <a:stretch>
            <a:fillRect/>
          </a:stretch>
        </p:blipFill>
        <p:spPr>
          <a:xfrm>
            <a:off x="412749" y="420180"/>
            <a:ext cx="7521576" cy="423754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1212497" y="443914"/>
            <a:ext cx="550832" cy="467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2A0A5-AF0C-D694-5C74-F6F633D07F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728221"/>
            <a:ext cx="12192000" cy="1297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CA289-490B-68EC-DE4D-D5C78C11FA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3"/>
          <a:stretch>
            <a:fillRect/>
          </a:stretch>
        </p:blipFill>
        <p:spPr>
          <a:xfrm>
            <a:off x="447674" y="434147"/>
            <a:ext cx="7458076" cy="4261678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Новый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96239D-47D0-2DFB-9AE9-108EB901E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1B7C6C-9809-7B63-9F54-75394F4B9E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72753" y="1394435"/>
            <a:ext cx="12046494" cy="54635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F3E3FF-84E9-4DDD-5563-ABDCB1745BA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-1085851" y="1085853"/>
            <a:ext cx="2419352" cy="247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44D142-42AB-1F6D-E22D-429B1DE30D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-55530" y="300038"/>
            <a:ext cx="847725" cy="247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3F2912-3A4C-BDE1-7A6F-DCF9EAF8F9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2577830" y="6610988"/>
            <a:ext cx="9614170" cy="2470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EDF381-8388-480E-666D-9E0AC2346A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8394969" y="6365546"/>
            <a:ext cx="3797030" cy="247012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700775" y="1122363"/>
            <a:ext cx="9967225" cy="1278072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defRPr/>
            </a:pPr>
            <a:r>
              <a:rPr lang="ru-RU"/>
              <a:t>Заголовок нового раздела</a:t>
            </a:r>
            <a:endParaRPr lang="en-US"/>
          </a:p>
        </p:txBody>
      </p:sp>
      <p:sp>
        <p:nvSpPr>
          <p:cNvPr id="15" name="Заголовок 1"/>
          <p:cNvSpPr txBox="1"/>
          <p:nvPr userDrawn="1"/>
        </p:nvSpPr>
        <p:spPr bwMode="auto">
          <a:xfrm>
            <a:off x="700774" y="4931863"/>
            <a:ext cx="9967225" cy="127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5400">
                <a:solidFill>
                  <a:schemeClr val="bg1"/>
                </a:solidFill>
                <a:latin typeface="Onest Bold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>
                <a:latin typeface="Onest SemiBold"/>
              </a:rPr>
              <a:t>01</a:t>
            </a:r>
            <a:endParaRPr lang="en-US">
              <a:latin typeface="Onest SemiBold"/>
            </a:endParaRPr>
          </a:p>
        </p:txBody>
      </p:sp>
      <p:sp>
        <p:nvSpPr>
          <p:cNvPr id="16" name="Подзаголовок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91081" y="2687637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Onest Semi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раздела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BDE96F-66BD-7BEF-E96E-1B7649265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47"/>
          <a:stretch>
            <a:fillRect/>
          </a:stretch>
        </p:blipFill>
        <p:spPr>
          <a:xfrm>
            <a:off x="0" y="1"/>
            <a:ext cx="8414535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A2F82B-63BA-9218-190C-548C7866F6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1951FB-ED2D-6ACA-03E7-F9429CA50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t="16020" r="21256"/>
          <a:stretch>
            <a:fillRect/>
          </a:stretch>
        </p:blipFill>
        <p:spPr>
          <a:xfrm>
            <a:off x="0" y="0"/>
            <a:ext cx="8380520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 hasCustomPrompt="1"/>
          </p:nvPr>
        </p:nvSpPr>
        <p:spPr bwMode="auto">
          <a:xfrm>
            <a:off x="485775" y="1327779"/>
            <a:ext cx="7662863" cy="1398775"/>
          </a:xfrm>
        </p:spPr>
        <p:txBody>
          <a:bodyPr anchor="t">
            <a:normAutofit/>
          </a:bodyPr>
          <a:lstStyle>
            <a:lvl1pPr algn="l">
              <a:defRPr sz="5400" b="0">
                <a:solidFill>
                  <a:schemeClr val="bg1"/>
                </a:solidFill>
                <a:latin typeface="Onest SemiBold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БЛАГОДАРЮ </a:t>
            </a:r>
            <a:b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</a:br>
            <a:r>
              <a:rPr lang="ru-RU" sz="5400">
                <a:solidFill>
                  <a:schemeClr val="bg1"/>
                </a:solidFill>
                <a:latin typeface="Onest SemiBold"/>
                <a:ea typeface="Rubik SemiBold"/>
                <a:cs typeface="Arial"/>
              </a:rPr>
              <a:t>ЗА ВНИМАНИЕ!</a:t>
            </a:r>
            <a:endParaRPr lang="en-US" sz="5400" i="0" u="none" strike="noStrike" cap="none">
              <a:solidFill>
                <a:schemeClr val="bg1"/>
              </a:solidFill>
              <a:latin typeface="Onest SemiBold"/>
              <a:ea typeface="Rubik SemiBold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0978286" y="443913"/>
            <a:ext cx="785043" cy="6657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E2E59-158A-3734-1BC5-9F296D4E59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102429"/>
            <a:ext cx="6327321" cy="898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50ABD2-8B31-9301-E8EA-103E0647A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Финальный слайд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66E16C-CFE5-1980-3E61-34E857B2C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7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36831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Тема слайда</a:t>
            </a:r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B6C55-58EA-40D4-AEDD-ACF6FA1FB47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</p:sldLayoutIdLst>
  <p:transition/>
  <p:hf hdr="0" dt="0"/>
  <p:txStyles>
    <p:titleStyle>
      <a:lvl1pPr algn="l" defTabSz="914400">
        <a:lnSpc>
          <a:spcPct val="90000"/>
        </a:lnSpc>
        <a:spcBef>
          <a:spcPct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 bwMode="auto">
          <a:xfrm>
            <a:off x="2367263" y="5921495"/>
            <a:ext cx="3728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>
                <a:solidFill>
                  <a:schemeClr val="bg1"/>
                </a:solidFill>
                <a:latin typeface="Onest SemiBold"/>
                <a:cs typeface="Rubik SemiBold"/>
              </a:rPr>
              <a:t>УПРАВЛЕНИЕ ПО СВЯЗЯМ </a:t>
            </a:r>
            <a:br>
              <a:rPr lang="en-US" sz="1600">
                <a:solidFill>
                  <a:schemeClr val="bg1"/>
                </a:solidFill>
                <a:latin typeface="Onest SemiBold"/>
                <a:cs typeface="Rubik SemiBold"/>
              </a:rPr>
            </a:br>
            <a:r>
              <a:rPr lang="ru-RU" sz="1600">
                <a:solidFill>
                  <a:schemeClr val="bg1"/>
                </a:solidFill>
                <a:latin typeface="Onest SemiBold"/>
                <a:cs typeface="Rubik SemiBold"/>
              </a:rPr>
              <a:t>С ОБЩЕСТВЕННОСТЬЮ СПБПУ</a:t>
            </a:r>
            <a:endParaRPr/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4046018" y="2395247"/>
            <a:ext cx="6850582" cy="3167350"/>
          </a:xfrm>
          <a:prstGeom prst="rect">
            <a:avLst/>
          </a:prstGeom>
          <a:gradFill>
            <a:gsLst>
              <a:gs pos="0">
                <a:srgbClr val="004C22"/>
              </a:gs>
              <a:gs pos="100000">
                <a:srgbClr val="32932D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Прямоугольник 7"/>
          <p:cNvSpPr/>
          <p:nvPr/>
        </p:nvSpPr>
        <p:spPr bwMode="auto">
          <a:xfrm rot="5400000">
            <a:off x="9771186" y="1125414"/>
            <a:ext cx="3546228" cy="1295401"/>
          </a:xfrm>
          <a:prstGeom prst="rect">
            <a:avLst/>
          </a:prstGeom>
          <a:gradFill>
            <a:gsLst>
              <a:gs pos="0">
                <a:srgbClr val="FC4921"/>
              </a:gs>
              <a:gs pos="100000">
                <a:srgbClr val="F29262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Прямоугольник 8"/>
          <p:cNvSpPr/>
          <p:nvPr/>
        </p:nvSpPr>
        <p:spPr bwMode="auto">
          <a:xfrm rot="10800000">
            <a:off x="0" y="5562597"/>
            <a:ext cx="6203950" cy="1295402"/>
          </a:xfrm>
          <a:prstGeom prst="rect">
            <a:avLst/>
          </a:prstGeom>
          <a:gradFill>
            <a:gsLst>
              <a:gs pos="0">
                <a:srgbClr val="3D2E69"/>
              </a:gs>
              <a:gs pos="100000">
                <a:srgbClr val="774395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 bwMode="auto">
          <a:xfrm>
            <a:off x="4031207" y="2474173"/>
            <a:ext cx="685058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dirty="0">
                <a:solidFill>
                  <a:schemeClr val="bg1"/>
                </a:solidFill>
                <a:latin typeface="Onest Bold" panose="020B0604020202020204" charset="-52"/>
                <a:ea typeface="Rubik SemiBold"/>
                <a:cs typeface="Times New Roman" panose="02020603050405020304" pitchFamily="18" charset="0"/>
              </a:rPr>
              <a:t>Тема:</a:t>
            </a:r>
          </a:p>
          <a:p>
            <a:pPr>
              <a:defRPr/>
            </a:pPr>
            <a:r>
              <a:rPr lang="ru-RU" sz="2800" dirty="0">
                <a:solidFill>
                  <a:schemeClr val="bg1"/>
                </a:solidFill>
                <a:latin typeface="Onest Bold" panose="020B0604020202020204" charset="-52"/>
                <a:ea typeface="Rubik SemiBold"/>
                <a:cs typeface="Times New Roman" panose="02020603050405020304" pitchFamily="18" charset="0"/>
              </a:rPr>
              <a:t>Основы криптографической защиты</a:t>
            </a:r>
            <a:br>
              <a:rPr lang="en-US" sz="4400" dirty="0">
                <a:solidFill>
                  <a:schemeClr val="bg1"/>
                </a:solidFill>
                <a:latin typeface="Onest Bold"/>
                <a:ea typeface="Rubik SemiBold"/>
                <a:cs typeface="Arial"/>
              </a:rPr>
            </a:br>
            <a:endParaRPr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04920" y="5876308"/>
            <a:ext cx="3553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defRPr/>
            </a:pPr>
            <a:r>
              <a:rPr lang="ru-RU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863342" y="1933210"/>
            <a:ext cx="1768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ru-RU" dirty="0">
                <a:solidFill>
                  <a:srgbClr val="369F31"/>
                </a:solidFill>
                <a:latin typeface="+mj-lt"/>
                <a:ea typeface="Rubik SemiBold"/>
                <a:cs typeface="Times New Roman" panose="02020603050405020304" pitchFamily="18" charset="0"/>
              </a:rPr>
              <a:t>2025</a:t>
            </a:r>
            <a:endParaRPr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00978" y="443915"/>
            <a:ext cx="669897" cy="568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FBFE8-7D55-415A-7720-3C2B79189D35}"/>
              </a:ext>
            </a:extLst>
          </p:cNvPr>
          <p:cNvSpPr txBox="1"/>
          <p:nvPr/>
        </p:nvSpPr>
        <p:spPr>
          <a:xfrm>
            <a:off x="6203950" y="5691642"/>
            <a:ext cx="609437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Arial" charset="0"/>
              <a:buNone/>
            </a:pPr>
            <a:r>
              <a:rPr lang="ru-RU" kern="0" dirty="0">
                <a:solidFill>
                  <a:srgbClr val="77439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Шергин Илья Викторович 4731204</a:t>
            </a:r>
            <a:r>
              <a:rPr lang="en-US" dirty="0">
                <a:solidFill>
                  <a:srgbClr val="77439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solidFill>
                  <a:srgbClr val="77439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50001</a:t>
            </a:r>
          </a:p>
          <a:p>
            <a:pPr>
              <a:spcBef>
                <a:spcPts val="0"/>
              </a:spcBef>
              <a:buFont typeface="Arial" charset="0"/>
              <a:buNone/>
            </a:pPr>
            <a:r>
              <a:rPr lang="ru-RU" sz="1600" kern="0" dirty="0">
                <a:solidFill>
                  <a:srgbClr val="77439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Петров Алексей Геннадьевич </a:t>
            </a:r>
            <a:r>
              <a:rPr lang="ru-RU" sz="1600" dirty="0">
                <a:solidFill>
                  <a:srgbClr val="77439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4731204</a:t>
            </a:r>
            <a:r>
              <a:rPr lang="en-US" sz="1600" dirty="0">
                <a:solidFill>
                  <a:srgbClr val="77439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rgbClr val="77439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50001</a:t>
            </a:r>
          </a:p>
          <a:p>
            <a:pPr>
              <a:spcBef>
                <a:spcPts val="0"/>
              </a:spcBef>
              <a:buFont typeface="Arial" charset="0"/>
              <a:buNone/>
            </a:pPr>
            <a:r>
              <a:rPr lang="ru-RU" sz="1600" kern="0" dirty="0">
                <a:solidFill>
                  <a:srgbClr val="77439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Ху </a:t>
            </a:r>
            <a:r>
              <a:rPr lang="ru-RU" sz="1600" kern="0" dirty="0" err="1">
                <a:solidFill>
                  <a:srgbClr val="774395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Тунцзэ</a:t>
            </a:r>
            <a:r>
              <a:rPr lang="ru-RU" sz="1600" dirty="0">
                <a:solidFill>
                  <a:srgbClr val="77439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4731204</a:t>
            </a:r>
            <a:r>
              <a:rPr lang="en-US" sz="1600" dirty="0">
                <a:solidFill>
                  <a:srgbClr val="77439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rgbClr val="77439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50001</a:t>
            </a:r>
            <a:endParaRPr lang="ru-RU" sz="1600" kern="0" dirty="0">
              <a:solidFill>
                <a:srgbClr val="774395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Picture background">
            <a:extLst>
              <a:ext uri="{FF2B5EF4-FFF2-40B4-BE49-F238E27FC236}">
                <a16:creationId xmlns:a16="http://schemas.microsoft.com/office/drawing/2014/main" id="{B116D9D4-44A3-23E0-3FE4-5CB40418E6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Picture background">
            <a:extLst>
              <a:ext uri="{FF2B5EF4-FFF2-40B4-BE49-F238E27FC236}">
                <a16:creationId xmlns:a16="http://schemas.microsoft.com/office/drawing/2014/main" id="{082EAE22-B37C-EC84-96B5-FADC481D76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Picture background">
            <a:extLst>
              <a:ext uri="{FF2B5EF4-FFF2-40B4-BE49-F238E27FC236}">
                <a16:creationId xmlns:a16="http://schemas.microsoft.com/office/drawing/2014/main" id="{2F823E5A-1370-9D38-206A-28965A24A1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8" descr="Picture background">
            <a:extLst>
              <a:ext uri="{FF2B5EF4-FFF2-40B4-BE49-F238E27FC236}">
                <a16:creationId xmlns:a16="http://schemas.microsoft.com/office/drawing/2014/main" id="{A987C9C2-08F5-22D1-29AC-E70B48F51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10" descr="Picture background">
            <a:extLst>
              <a:ext uri="{FF2B5EF4-FFF2-40B4-BE49-F238E27FC236}">
                <a16:creationId xmlns:a16="http://schemas.microsoft.com/office/drawing/2014/main" id="{9795357A-6956-AD89-4937-27849104F4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D0BA31-6804-D829-1E23-BF5C5D1DA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" y="58362"/>
            <a:ext cx="4038599" cy="551140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8F5933-2147-FE94-45C7-939E14F0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10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87C09E-A73B-34EA-67F7-14D6D511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Дополнительные криптографические механизмы</a:t>
            </a:r>
            <a:r>
              <a:rPr lang="en-US" dirty="0"/>
              <a:t>:</a:t>
            </a:r>
            <a:r>
              <a:rPr lang="ru-RU" dirty="0"/>
              <a:t> </a:t>
            </a:r>
            <a:br>
              <a:rPr lang="ru-RU" dirty="0"/>
            </a:br>
            <a:r>
              <a:rPr lang="ru-RU" sz="3600" dirty="0"/>
              <a:t>Хеширование</a:t>
            </a:r>
            <a:endParaRPr lang="ru-RU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55F13CD1-E3E2-804D-A865-BF1F2463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2" y="1660670"/>
            <a:ext cx="10631100" cy="404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3B5506-6979-DBEE-0A66-320FB9FD9520}"/>
              </a:ext>
            </a:extLst>
          </p:cNvPr>
          <p:cNvSpPr txBox="1"/>
          <p:nvPr/>
        </p:nvSpPr>
        <p:spPr>
          <a:xfrm>
            <a:off x="4778237" y="5931017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7. </a:t>
            </a:r>
            <a:r>
              <a:rPr lang="en-US" dirty="0"/>
              <a:t>“</a:t>
            </a:r>
            <a:r>
              <a:rPr lang="ru-RU" dirty="0"/>
              <a:t>Хеширование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5779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8AB3A7D-3C55-D972-99FE-F05654C1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11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C2D77D-E308-B3C9-BEF5-3BBFF80CF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Дополнительные криптографические механизмы</a:t>
            </a:r>
            <a:r>
              <a:rPr lang="en-US" dirty="0"/>
              <a:t>:</a:t>
            </a:r>
            <a:r>
              <a:rPr lang="ru-RU" dirty="0"/>
              <a:t> </a:t>
            </a:r>
            <a:br>
              <a:rPr lang="ru-RU" dirty="0"/>
            </a:br>
            <a:r>
              <a:rPr lang="ru-RU" sz="3600" dirty="0"/>
              <a:t>Электронная цифровая подпись</a:t>
            </a:r>
            <a:br>
              <a:rPr lang="ru-RU" sz="3600" dirty="0"/>
            </a:br>
            <a:r>
              <a:rPr lang="ru-RU" sz="3600" dirty="0"/>
              <a:t>ЭЦП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BB58A-DC9E-073E-9CF5-7463377714A4}"/>
              </a:ext>
            </a:extLst>
          </p:cNvPr>
          <p:cNvSpPr txBox="1"/>
          <p:nvPr/>
        </p:nvSpPr>
        <p:spPr>
          <a:xfrm>
            <a:off x="3439553" y="5903716"/>
            <a:ext cx="46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8. </a:t>
            </a:r>
            <a:r>
              <a:rPr lang="en-US" dirty="0"/>
              <a:t>“</a:t>
            </a:r>
            <a:r>
              <a:rPr lang="ru-RU" dirty="0"/>
              <a:t>Электронная цифровая подпись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5" name="Рисунок 4" descr="Изображение выглядит как текст, диаграмма, Шрифт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7F0AF1B-7799-EADF-52E1-E177D14A0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90" y="1567992"/>
            <a:ext cx="8248940" cy="41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889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B176A9-0BD6-3DE7-139A-9A8406FB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12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3ABE7B9-DFCB-61FC-5EA7-2C7C3DD9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88" y="348763"/>
            <a:ext cx="9417542" cy="1294625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Применение криптографии на практике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C00F7-6D5A-4E3D-267A-4017993DC7D4}"/>
              </a:ext>
            </a:extLst>
          </p:cNvPr>
          <p:cNvSpPr txBox="1"/>
          <p:nvPr/>
        </p:nvSpPr>
        <p:spPr>
          <a:xfrm>
            <a:off x="874552" y="1560244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Защищенные интернет-соединения (HTTPS, TLS/SSL)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Криптовалюты и блокчейн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Защита данных на дисках (Full Disk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Encryption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8C8E9610-4899-661B-5215-02982B390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445" y="2037734"/>
            <a:ext cx="5182477" cy="270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7536A909-A44F-FCFC-A0D2-4A1BCE90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3" y="3366925"/>
            <a:ext cx="5050172" cy="284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D9B6F8-A73D-E20F-4DD1-0D15861F772B}"/>
              </a:ext>
            </a:extLst>
          </p:cNvPr>
          <p:cNvSpPr txBox="1"/>
          <p:nvPr/>
        </p:nvSpPr>
        <p:spPr>
          <a:xfrm>
            <a:off x="8187655" y="494950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8.</a:t>
            </a:r>
            <a:r>
              <a:rPr lang="en-US" dirty="0"/>
              <a:t> “</a:t>
            </a:r>
            <a:r>
              <a:rPr lang="ru-RU" dirty="0"/>
              <a:t>Протокол </a:t>
            </a:r>
            <a:r>
              <a:rPr lang="en-US" dirty="0"/>
              <a:t>http”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0A774-F256-3379-B06F-70F92775C62F}"/>
              </a:ext>
            </a:extLst>
          </p:cNvPr>
          <p:cNvSpPr txBox="1"/>
          <p:nvPr/>
        </p:nvSpPr>
        <p:spPr>
          <a:xfrm>
            <a:off x="6202984" y="6022981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9. </a:t>
            </a:r>
            <a:r>
              <a:rPr lang="en-US" dirty="0"/>
              <a:t>“</a:t>
            </a:r>
            <a:r>
              <a:rPr lang="ru-RU" dirty="0"/>
              <a:t>Криптовалюта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99996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7DF37F-CDA2-A716-D0D4-2E5A409C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13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BE32965-B709-B846-0EA2-CB5DBCBB7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874" y="433157"/>
            <a:ext cx="9417542" cy="1294625"/>
          </a:xfrm>
        </p:spPr>
        <p:txBody>
          <a:bodyPr>
            <a:normAutofit/>
          </a:bodyPr>
          <a:lstStyle/>
          <a:p>
            <a:pPr algn="ctr"/>
            <a:r>
              <a:rPr lang="ru-RU" sz="3600"/>
              <a:t>Вывод</a:t>
            </a:r>
            <a:endParaRPr lang="ru-RU" sz="3600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BE32965-B709-B846-0EA2-CB5DBCBB730D}"/>
              </a:ext>
            </a:extLst>
          </p:cNvPr>
          <p:cNvSpPr txBox="1">
            <a:spLocks/>
          </p:cNvSpPr>
          <p:nvPr/>
        </p:nvSpPr>
        <p:spPr bwMode="auto">
          <a:xfrm>
            <a:off x="1213431" y="2069010"/>
            <a:ext cx="9818092" cy="34173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/>
                </a:solidFill>
                <a:latin typeface="Onest SemiBold"/>
                <a:ea typeface="+mj-ea"/>
                <a:cs typeface="+mj-cs"/>
              </a:defRPr>
            </a:lvl1pPr>
          </a:lstStyle>
          <a:p>
            <a:r>
              <a:rPr lang="ru-RU" sz="4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Криптография является краеугольным камнем информационной безопасности в цифровую эпоху. Она предоставляет надежный математический фундамент для обеспечения конфиденциальности, целостности и аутентичности информации. Понимание основ симметричного и асимметричного шифрования, хеш-функций и электронной подписи необходимо не только специалистам по безопасности, но и всем, кто использует современные технологии. По мере роста вычислительных мощностей и появления новых угроз (например, квантовых компьютеров) криптография продолжает развиваться, создавая все более стойкие алгоритмы для защиты наших данных в будущем.</a:t>
            </a:r>
            <a:b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ru-RU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4864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D6B113-DF9B-FD72-32F8-CD41A3E8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2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5856943-1272-CD0F-70EE-D12FD4A3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3" y="512689"/>
            <a:ext cx="5507630" cy="1008737"/>
          </a:xfrm>
        </p:spPr>
        <p:txBody>
          <a:bodyPr>
            <a:normAutofit/>
          </a:bodyPr>
          <a:lstStyle/>
          <a:p>
            <a:r>
              <a:rPr lang="ru-RU" sz="4000" dirty="0"/>
              <a:t>Введение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282A1-B404-CC0D-D400-94A5D92237DE}"/>
              </a:ext>
            </a:extLst>
          </p:cNvPr>
          <p:cNvSpPr txBox="1"/>
          <p:nvPr/>
        </p:nvSpPr>
        <p:spPr>
          <a:xfrm>
            <a:off x="872067" y="1346200"/>
            <a:ext cx="100753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 современном цифровом мире информация стала одним из самых ценных активов. Ее передача и хранение сопровождаются постоянными угрозами со стороны злоумышленников: перехватом, кражей, модификацией или уничтожением. В этих условиях обеспечение конфиденциальности, целостности и аутентичности данных является критически важной задачей. Ключевым инструментом для ее решения стала криптография — наука о методах обеспечения конфиденциальности и аутентичности информации.</a:t>
            </a:r>
          </a:p>
        </p:txBody>
      </p:sp>
      <p:pic>
        <p:nvPicPr>
          <p:cNvPr id="7" name="Рисунок 6" descr="Изображение выглядит как снимок экрана, человек, свет, в помещени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EAFBF0-3C28-0F65-FE9B-ABF89838F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76" y="3100526"/>
            <a:ext cx="5597383" cy="3568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B653B6-AB8F-A0B6-BB3F-C50CCC69FD65}"/>
              </a:ext>
            </a:extLst>
          </p:cNvPr>
          <p:cNvSpPr txBox="1"/>
          <p:nvPr/>
        </p:nvSpPr>
        <p:spPr>
          <a:xfrm>
            <a:off x="9103151" y="6266576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1. </a:t>
            </a:r>
            <a:r>
              <a:rPr lang="en-US" dirty="0"/>
              <a:t>“</a:t>
            </a:r>
            <a:r>
              <a:rPr lang="ru-RU" dirty="0"/>
              <a:t>Мошенник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6575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C96575-323D-7700-BD91-F4A7F199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3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5A60239-B258-6F1E-F645-A820A968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09" y="2781687"/>
            <a:ext cx="9417542" cy="1294625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</a:t>
            </a:r>
            <a:r>
              <a:rPr lang="en-US" dirty="0"/>
              <a:t>:</a:t>
            </a:r>
            <a:br>
              <a:rPr lang="ru-RU" dirty="0"/>
            </a:br>
            <a:r>
              <a:rPr lang="ru-RU" dirty="0"/>
              <a:t>Изучить и узнать основные элементы и структуру криптографии. Понять как работают ее базовые алгоритмы. Рассказать о них.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92675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4EAFF56-25EA-5461-599B-BC739004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4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ADAB221-C15C-DF88-857B-9E9654D3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Криптографическая защита информации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AB01F-F950-1A04-4D21-220C95990E5D}"/>
              </a:ext>
            </a:extLst>
          </p:cNvPr>
          <p:cNvSpPr txBox="1"/>
          <p:nvPr/>
        </p:nvSpPr>
        <p:spPr>
          <a:xfrm>
            <a:off x="408088" y="125947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Криптографическая защита информации — это совокупность методов и средств, преобразующих данные (шифрующих их) для того, чтобы они стали недоступны для прочтения лицам, не обладающим специальным ключом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90EE6-C530-C74D-497C-B2807BBF8924}"/>
              </a:ext>
            </a:extLst>
          </p:cNvPr>
          <p:cNvSpPr txBox="1"/>
          <p:nvPr/>
        </p:nvSpPr>
        <p:spPr>
          <a:xfrm>
            <a:off x="408088" y="2675467"/>
            <a:ext cx="5687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Исходный текст (открытый текст)</a:t>
            </a:r>
            <a:r>
              <a:rPr lang="ru-RU" sz="1600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Шифрованный текст (криптограмма)</a:t>
            </a:r>
            <a:r>
              <a:rPr lang="ru-RU" sz="1600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Шифрование</a:t>
            </a:r>
            <a:r>
              <a:rPr lang="ru-RU" sz="1600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Дешифрование</a:t>
            </a:r>
            <a:r>
              <a:rPr lang="ru-RU" sz="1600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Ключ</a:t>
            </a:r>
            <a:r>
              <a:rPr lang="ru-RU" sz="1600" dirty="0"/>
              <a:t> 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4573CE1-7DB4-5766-DFEE-73B5E517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90" y="3751595"/>
            <a:ext cx="9794922" cy="224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56CFD4F-6378-A86F-BFF5-C691FBDB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64" y="889032"/>
            <a:ext cx="3677174" cy="275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E43AA4-7A94-5573-00E1-67E419955546}"/>
              </a:ext>
            </a:extLst>
          </p:cNvPr>
          <p:cNvSpPr txBox="1"/>
          <p:nvPr/>
        </p:nvSpPr>
        <p:spPr>
          <a:xfrm>
            <a:off x="11026153" y="1468073"/>
            <a:ext cx="1210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2.</a:t>
            </a:r>
          </a:p>
          <a:p>
            <a:r>
              <a:rPr lang="en-US" dirty="0"/>
              <a:t>“</a:t>
            </a:r>
            <a:r>
              <a:rPr lang="ru-RU" dirty="0"/>
              <a:t>Замок</a:t>
            </a:r>
          </a:p>
          <a:p>
            <a:r>
              <a:rPr lang="ru-RU" dirty="0"/>
              <a:t>И ключи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69459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5C8518-0D59-FC62-F68D-BB7B2B9E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5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4D6DDD-9EF6-5469-CC44-8556AED3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Цели криптографии</a:t>
            </a:r>
            <a:r>
              <a:rPr lang="en-US" sz="3600" dirty="0"/>
              <a:t>: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507D-49C4-75D8-8953-B4E54FEC0DCD}"/>
              </a:ext>
            </a:extLst>
          </p:cNvPr>
          <p:cNvSpPr txBox="1"/>
          <p:nvPr/>
        </p:nvSpPr>
        <p:spPr>
          <a:xfrm>
            <a:off x="408088" y="1212274"/>
            <a:ext cx="6840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just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Конфиденциальность</a:t>
            </a:r>
            <a:endParaRPr lang="ru-RU" sz="2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Целостность</a:t>
            </a:r>
            <a:endParaRPr lang="ru-RU" sz="2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Аутентичность</a:t>
            </a:r>
          </a:p>
          <a:p>
            <a:pPr marL="457200" lvl="0" indent="-457200" algn="just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Неотрекаемость</a:t>
            </a:r>
            <a:r>
              <a:rPr lang="ru-RU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(Non-</a:t>
            </a:r>
            <a:r>
              <a:rPr lang="ru-RU" sz="2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repudiation</a:t>
            </a:r>
            <a:r>
              <a:rPr lang="ru-RU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ru-RU" sz="2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4DB80BA-E5C4-BF88-8AB3-8E9118A2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33" y="3405709"/>
            <a:ext cx="47752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D9669-468B-625F-30E5-E746D81B2AAD}"/>
              </a:ext>
            </a:extLst>
          </p:cNvPr>
          <p:cNvSpPr txBox="1"/>
          <p:nvPr/>
        </p:nvSpPr>
        <p:spPr>
          <a:xfrm>
            <a:off x="3336000" y="5561316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3. </a:t>
            </a:r>
            <a:r>
              <a:rPr lang="en-US" dirty="0"/>
              <a:t>“</a:t>
            </a:r>
            <a:r>
              <a:rPr lang="ru-RU" dirty="0"/>
              <a:t>Шифр</a:t>
            </a:r>
          </a:p>
          <a:p>
            <a:r>
              <a:rPr lang="ru-RU" dirty="0"/>
              <a:t> отоларинголога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366482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BC62610-CEB5-2008-9314-88D419E3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6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BF52AE5-120C-5BD6-7345-654C4975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09" y="458324"/>
            <a:ext cx="9417542" cy="1294625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Типы криптографических алгоритмов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ABB83CA5-C304-ADA8-47EA-F36BA2F38934}"/>
              </a:ext>
            </a:extLst>
          </p:cNvPr>
          <p:cNvCxnSpPr>
            <a:cxnSpLocks/>
          </p:cNvCxnSpPr>
          <p:nvPr/>
        </p:nvCxnSpPr>
        <p:spPr>
          <a:xfrm flipH="1">
            <a:off x="2869035" y="1367406"/>
            <a:ext cx="2004969" cy="98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07C8887-F7CF-31BD-F373-34E13AA97207}"/>
              </a:ext>
            </a:extLst>
          </p:cNvPr>
          <p:cNvCxnSpPr>
            <a:cxnSpLocks/>
          </p:cNvCxnSpPr>
          <p:nvPr/>
        </p:nvCxnSpPr>
        <p:spPr>
          <a:xfrm>
            <a:off x="7006204" y="1367406"/>
            <a:ext cx="2004969" cy="98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F8EC4E-FB7F-4143-1719-EB08021D2ED4}"/>
              </a:ext>
            </a:extLst>
          </p:cNvPr>
          <p:cNvSpPr txBox="1"/>
          <p:nvPr/>
        </p:nvSpPr>
        <p:spPr>
          <a:xfrm>
            <a:off x="683981" y="2592198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Симметричное шифрование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FD914-E7D9-602F-7EFB-546DAEF04C58}"/>
              </a:ext>
            </a:extLst>
          </p:cNvPr>
          <p:cNvSpPr txBox="1"/>
          <p:nvPr/>
        </p:nvSpPr>
        <p:spPr>
          <a:xfrm>
            <a:off x="7137914" y="2592198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Асимметричное шифрование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A36E99FA-B93A-AA61-F146-667DEC258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21" y="3563312"/>
            <a:ext cx="9165757" cy="268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BBA26-4DC2-F5DC-9307-7080AE4A7F84}"/>
              </a:ext>
            </a:extLst>
          </p:cNvPr>
          <p:cNvSpPr txBox="1"/>
          <p:nvPr/>
        </p:nvSpPr>
        <p:spPr>
          <a:xfrm>
            <a:off x="1963024" y="308172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 общий ключ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3347D9-AF72-1698-2C89-FB0A72BC9D6F}"/>
              </a:ext>
            </a:extLst>
          </p:cNvPr>
          <p:cNvSpPr txBox="1"/>
          <p:nvPr/>
        </p:nvSpPr>
        <p:spPr>
          <a:xfrm>
            <a:off x="7794343" y="3030505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Закрытый и открытый ключ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454F45-A68C-9B2E-F4D4-1F98396678D6}"/>
              </a:ext>
            </a:extLst>
          </p:cNvPr>
          <p:cNvSpPr txBox="1"/>
          <p:nvPr/>
        </p:nvSpPr>
        <p:spPr>
          <a:xfrm>
            <a:off x="5122014" y="6362414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4. </a:t>
            </a:r>
            <a:r>
              <a:rPr lang="en-US" dirty="0"/>
              <a:t>“</a:t>
            </a:r>
            <a:r>
              <a:rPr lang="ru-RU" dirty="0"/>
              <a:t>Шифры</a:t>
            </a:r>
            <a:r>
              <a:rPr lang="en-US" dirty="0"/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6270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5684B02-FEF5-A668-17B9-61D17C33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7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5854DC5-075E-C868-093F-F1C0EE7D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16" y="558991"/>
            <a:ext cx="9417542" cy="1294625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Симметричное шифрование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5F142-0586-6E40-7C70-FD1D47E45BF2}"/>
              </a:ext>
            </a:extLst>
          </p:cNvPr>
          <p:cNvSpPr txBox="1"/>
          <p:nvPr/>
        </p:nvSpPr>
        <p:spPr>
          <a:xfrm>
            <a:off x="3875720" y="6299009"/>
            <a:ext cx="425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5. </a:t>
            </a:r>
            <a:r>
              <a:rPr lang="en-US" dirty="0"/>
              <a:t>“</a:t>
            </a:r>
            <a:r>
              <a:rPr lang="ru-RU" dirty="0"/>
              <a:t>Симметричное шифрование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7C37AB-4D39-12DC-41DA-BA001BB766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61" y="1355402"/>
            <a:ext cx="9728815" cy="48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065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F979BB-000C-C405-F3D7-454A4334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8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CBE2B81-9708-B2E3-7F04-BBDD3D27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09" y="525435"/>
            <a:ext cx="9417542" cy="1294625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Ассиметричное шифрование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4A224-B4DB-9B50-4D57-8E23F6208E2C}"/>
              </a:ext>
            </a:extLst>
          </p:cNvPr>
          <p:cNvSpPr txBox="1"/>
          <p:nvPr/>
        </p:nvSpPr>
        <p:spPr>
          <a:xfrm>
            <a:off x="4015905" y="6402790"/>
            <a:ext cx="434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 6. </a:t>
            </a:r>
            <a:r>
              <a:rPr lang="en-US" dirty="0"/>
              <a:t>“</a:t>
            </a:r>
            <a:r>
              <a:rPr lang="ru-RU" dirty="0"/>
              <a:t>Ассиметричное шифрование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диаграмма, одеж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150BBCE-F0D0-2A82-D569-FE39A3966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69" y="1056345"/>
            <a:ext cx="7111821" cy="53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8348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9CB666-7F8E-2666-F488-DE8F10E7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AB6C55-58EA-40D4-AEDD-ACF6FA1FB47F}" type="slidenum">
              <a:rPr lang="en-US" smtClean="0"/>
              <a:t>9</a:t>
            </a:fld>
            <a:endParaRPr lang="en-US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608AFB0-FB41-9B5B-9087-1EAD32E7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/>
              <a:t>Сравнение криптографических алгоритмов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AAEAE-9916-CC2E-9337-ACF0FF90DFC1}"/>
              </a:ext>
            </a:extLst>
          </p:cNvPr>
          <p:cNvSpPr txBox="1"/>
          <p:nvPr/>
        </p:nvSpPr>
        <p:spPr>
          <a:xfrm>
            <a:off x="1269583" y="1476004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Симметричное шифрование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26B2-72B9-C520-FB89-1CC96E93C5A1}"/>
              </a:ext>
            </a:extLst>
          </p:cNvPr>
          <p:cNvSpPr txBox="1"/>
          <p:nvPr/>
        </p:nvSpPr>
        <p:spPr>
          <a:xfrm>
            <a:off x="7197754" y="147600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Ассиметричное шифрование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EC150-49D5-6BCA-4D0E-4C6938DD91CB}"/>
              </a:ext>
            </a:extLst>
          </p:cNvPr>
          <p:cNvSpPr txBox="1"/>
          <p:nvPr/>
        </p:nvSpPr>
        <p:spPr>
          <a:xfrm>
            <a:off x="6771964" y="1828559"/>
            <a:ext cx="4150453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Преимущества:</a:t>
            </a:r>
            <a:endParaRPr lang="ru-RU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Решает проблему распределения ключей — нет необходимости заранее обмениваться секретом.</a:t>
            </a:r>
          </a:p>
          <a:p>
            <a:pPr marL="742950" lvl="1" indent="-285750" algn="just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Обеспечивает основу для создания электронных цифровых подписей.</a:t>
            </a:r>
          </a:p>
          <a:p>
            <a:pPr marL="342900" lvl="0" indent="-342900" algn="just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Недостатки:</a:t>
            </a:r>
            <a:endParaRPr lang="ru-RU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Значительно более медленное по сравнению с симметричным шифрованием.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779AE-B30E-9F83-9443-595B321274B3}"/>
              </a:ext>
            </a:extLst>
          </p:cNvPr>
          <p:cNvSpPr txBox="1"/>
          <p:nvPr/>
        </p:nvSpPr>
        <p:spPr>
          <a:xfrm>
            <a:off x="773417" y="1795220"/>
            <a:ext cx="3584245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Преимущества:</a:t>
            </a:r>
            <a:endParaRPr lang="ru-RU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Высокая скорость работы.</a:t>
            </a:r>
          </a:p>
          <a:p>
            <a:pPr marL="742950" lvl="1" indent="-285750" algn="just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Относительная простота реализации.</a:t>
            </a:r>
          </a:p>
          <a:p>
            <a:pPr marL="342900" lvl="0" indent="-342900" algn="just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Недостатки:</a:t>
            </a:r>
            <a:endParaRPr lang="ru-RU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Проблема распределения ключей:</a:t>
            </a: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Как безопасно передать ключ всем </a:t>
            </a:r>
            <a:r>
              <a:rPr lang="ru-RU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участникам</a:t>
            </a: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обмена?</a:t>
            </a:r>
          </a:p>
          <a:p>
            <a:pPr marL="742950" lvl="1" indent="-285750" algn="just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Масштабируемость:</a:t>
            </a:r>
            <a:r>
              <a:rPr lang="ru-RU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Для общения N пользователей попарно требуется N(N-1)/2 уникальных ключей.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2CC5D-9EE2-AB83-3CC4-5EDD7A67DCA4}"/>
              </a:ext>
            </a:extLst>
          </p:cNvPr>
          <p:cNvSpPr txBox="1"/>
          <p:nvPr/>
        </p:nvSpPr>
        <p:spPr>
          <a:xfrm>
            <a:off x="1577130" y="612262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 AES ChaCha20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ED85B-716C-5DCF-DB82-9EC47DD3986E}"/>
              </a:ext>
            </a:extLst>
          </p:cNvPr>
          <p:cNvSpPr txBox="1"/>
          <p:nvPr/>
        </p:nvSpPr>
        <p:spPr>
          <a:xfrm>
            <a:off x="7692705" y="586390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RSA ECDSA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5131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B050"/>
      </a:accent6>
      <a:hlink>
        <a:srgbClr val="0563C1"/>
      </a:hlink>
      <a:folHlink>
        <a:srgbClr val="954F72"/>
      </a:folHlink>
    </a:clrScheme>
    <a:fontScheme name="Другая 2">
      <a:majorFont>
        <a:latin typeface="Onest SemiBold"/>
        <a:ea typeface="Arial"/>
        <a:cs typeface="Arial"/>
      </a:majorFont>
      <a:minorFont>
        <a:latin typeface="Onest Regular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491</Words>
  <Application>Microsoft Office PowerPoint</Application>
  <PresentationFormat>Широкоэкранный</PresentationFormat>
  <Paragraphs>80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Onest SemiBold</vt:lpstr>
      <vt:lpstr>Courier New</vt:lpstr>
      <vt:lpstr>Onest Bold</vt:lpstr>
      <vt:lpstr>Onest Regular</vt:lpstr>
      <vt:lpstr>Times New Roman</vt:lpstr>
      <vt:lpstr>Calibri</vt:lpstr>
      <vt:lpstr>Arial</vt:lpstr>
      <vt:lpstr>Aptos</vt:lpstr>
      <vt:lpstr>Symbol</vt:lpstr>
      <vt:lpstr>Тема Office</vt:lpstr>
      <vt:lpstr>Презентация PowerPoint</vt:lpstr>
      <vt:lpstr>Введение</vt:lpstr>
      <vt:lpstr>Цель: Изучить и узнать основные элементы и структуру криптографии. Понять как работают ее базовые алгоритмы. Рассказать о них. </vt:lpstr>
      <vt:lpstr>Криптографическая защита информации</vt:lpstr>
      <vt:lpstr>Цели криптографии:</vt:lpstr>
      <vt:lpstr>Типы криптографических алгоритмов</vt:lpstr>
      <vt:lpstr>Симметричное шифрование</vt:lpstr>
      <vt:lpstr>Ассиметричное шифрование</vt:lpstr>
      <vt:lpstr>Сравнение криптографических алгоритмов</vt:lpstr>
      <vt:lpstr>Дополнительные криптографические механизмы:  Хеширование</vt:lpstr>
      <vt:lpstr>Дополнительные криптографические механизмы:  Электронная цифровая подпись ЭЦП</vt:lpstr>
      <vt:lpstr>Применение криптографии на практике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Shedrina Dasha</dc:creator>
  <cp:lastModifiedBy>Пользователь</cp:lastModifiedBy>
  <cp:revision>92</cp:revision>
  <dcterms:created xsi:type="dcterms:W3CDTF">2025-02-13T10:56:18Z</dcterms:created>
  <dcterms:modified xsi:type="dcterms:W3CDTF">2025-11-17T11:11:18Z</dcterms:modified>
</cp:coreProperties>
</file>